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7"/>
  </p:notesMasterIdLst>
  <p:sldIdLst>
    <p:sldId id="340" r:id="rId2"/>
    <p:sldId id="339" r:id="rId3"/>
    <p:sldId id="341" r:id="rId4"/>
    <p:sldId id="345" r:id="rId5"/>
    <p:sldId id="346" r:id="rId6"/>
    <p:sldId id="348" r:id="rId7"/>
    <p:sldId id="350" r:id="rId8"/>
    <p:sldId id="361" r:id="rId9"/>
    <p:sldId id="357" r:id="rId10"/>
    <p:sldId id="358" r:id="rId11"/>
    <p:sldId id="362" r:id="rId12"/>
    <p:sldId id="353" r:id="rId13"/>
    <p:sldId id="355" r:id="rId14"/>
    <p:sldId id="359" r:id="rId15"/>
    <p:sldId id="34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61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47E"/>
    <a:srgbClr val="5B9BD5"/>
    <a:srgbClr val="FCDAEA"/>
    <a:srgbClr val="FCD963"/>
    <a:srgbClr val="007CBA"/>
    <a:srgbClr val="80E26D"/>
    <a:srgbClr val="3CD620"/>
    <a:srgbClr val="0A4683"/>
    <a:srgbClr val="C7842F"/>
    <a:srgbClr val="4E2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399" autoAdjust="0"/>
    <p:restoredTop sz="80000" autoAdjust="0"/>
  </p:normalViewPr>
  <p:slideViewPr>
    <p:cSldViewPr snapToGrid="0">
      <p:cViewPr varScale="1">
        <p:scale>
          <a:sx n="74" d="100"/>
          <a:sy n="74" d="100"/>
        </p:scale>
        <p:origin x="610" y="283"/>
      </p:cViewPr>
      <p:guideLst>
        <p:guide pos="461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latto.riccardo\Desktop\R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ebecka\Desktop\CONGRESSI\EACS\EACS%202025\FTR%20PRESTIGIO\terapie%20concomitant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80E26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CC5-4BB9-B1B4-D7D5C6FCB99C}"/>
              </c:ext>
            </c:extLst>
          </c:dPt>
          <c:dPt>
            <c:idx val="6"/>
            <c:invertIfNegative val="0"/>
            <c:bubble3D val="0"/>
            <c:spPr>
              <a:solidFill>
                <a:srgbClr val="80E26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CC5-4BB9-B1B4-D7D5C6FCB99C}"/>
              </c:ext>
            </c:extLst>
          </c:dPt>
          <c:dPt>
            <c:idx val="7"/>
            <c:invertIfNegative val="0"/>
            <c:bubble3D val="0"/>
            <c:spPr>
              <a:solidFill>
                <a:srgbClr val="80E26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CC5-4BB9-B1B4-D7D5C6FCB99C}"/>
              </c:ext>
            </c:extLst>
          </c:dPt>
          <c:dPt>
            <c:idx val="9"/>
            <c:invertIfNegative val="0"/>
            <c:bubble3D val="0"/>
            <c:spPr>
              <a:solidFill>
                <a:srgbClr val="FCD96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CC5-4BB9-B1B4-D7D5C6FCB99C}"/>
              </c:ext>
            </c:extLst>
          </c:dPt>
          <c:dPt>
            <c:idx val="10"/>
            <c:invertIfNegative val="0"/>
            <c:bubble3D val="0"/>
            <c:spPr>
              <a:solidFill>
                <a:srgbClr val="FCD96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CC5-4BB9-B1B4-D7D5C6FCB99C}"/>
              </c:ext>
            </c:extLst>
          </c:dPt>
          <c:dPt>
            <c:idx val="11"/>
            <c:invertIfNegative val="0"/>
            <c:bubble3D val="0"/>
            <c:spPr>
              <a:solidFill>
                <a:srgbClr val="FCD96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ECC5-4BB9-B1B4-D7D5C6FCB99C}"/>
              </c:ext>
            </c:extLst>
          </c:dPt>
          <c:dPt>
            <c:idx val="13"/>
            <c:invertIfNegative val="0"/>
            <c:bubble3D val="0"/>
            <c:spPr>
              <a:solidFill>
                <a:srgbClr val="F5847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CC5-4BB9-B1B4-D7D5C6FCB99C}"/>
              </c:ext>
            </c:extLst>
          </c:dPt>
          <c:dPt>
            <c:idx val="14"/>
            <c:invertIfNegative val="0"/>
            <c:bubble3D val="0"/>
            <c:spPr>
              <a:solidFill>
                <a:srgbClr val="F5847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ECC5-4BB9-B1B4-D7D5C6FCB99C}"/>
              </c:ext>
            </c:extLst>
          </c:dPt>
          <c:dPt>
            <c:idx val="15"/>
            <c:invertIfNegative val="0"/>
            <c:bubble3D val="0"/>
            <c:spPr>
              <a:solidFill>
                <a:srgbClr val="F5847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CC5-4BB9-B1B4-D7D5C6FCB99C}"/>
              </c:ext>
            </c:extLst>
          </c:dPt>
          <c:dPt>
            <c:idx val="16"/>
            <c:invertIfNegative val="0"/>
            <c:bubble3D val="0"/>
            <c:spPr>
              <a:solidFill>
                <a:srgbClr val="F5847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ECC5-4BB9-B1B4-D7D5C6FCB99C}"/>
              </c:ext>
            </c:extLst>
          </c:dPt>
          <c:dPt>
            <c:idx val="17"/>
            <c:invertIfNegative val="0"/>
            <c:bubble3D val="0"/>
            <c:spPr>
              <a:solidFill>
                <a:srgbClr val="F5847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CC5-4BB9-B1B4-D7D5C6FCB99C}"/>
              </c:ext>
            </c:extLst>
          </c:dPt>
          <c:cat>
            <c:strRef>
              <c:f>Foglio1!$D$3:$D$20</c:f>
              <c:strCache>
                <c:ptCount val="18"/>
                <c:pt idx="0">
                  <c:v>3TC</c:v>
                </c:pt>
                <c:pt idx="1">
                  <c:v>ABC</c:v>
                </c:pt>
                <c:pt idx="2">
                  <c:v>FTC</c:v>
                </c:pt>
                <c:pt idx="3">
                  <c:v>TAF</c:v>
                </c:pt>
                <c:pt idx="5">
                  <c:v>DOR</c:v>
                </c:pt>
                <c:pt idx="6">
                  <c:v>ETR</c:v>
                </c:pt>
                <c:pt idx="7">
                  <c:v>RPV</c:v>
                </c:pt>
                <c:pt idx="9">
                  <c:v>ATV</c:v>
                </c:pt>
                <c:pt idx="10">
                  <c:v>DRV</c:v>
                </c:pt>
                <c:pt idx="11">
                  <c:v>LPV</c:v>
                </c:pt>
                <c:pt idx="13">
                  <c:v>RAL</c:v>
                </c:pt>
                <c:pt idx="14">
                  <c:v>EVG</c:v>
                </c:pt>
                <c:pt idx="15">
                  <c:v>DTG</c:v>
                </c:pt>
                <c:pt idx="16">
                  <c:v>BIC</c:v>
                </c:pt>
                <c:pt idx="17">
                  <c:v>CAB</c:v>
                </c:pt>
              </c:strCache>
            </c:strRef>
          </c:cat>
          <c:val>
            <c:numRef>
              <c:f>Foglio1!$E$3:$E$20</c:f>
              <c:numCache>
                <c:formatCode>0.0%</c:formatCode>
                <c:ptCount val="18"/>
                <c:pt idx="0">
                  <c:v>0.92307692307692313</c:v>
                </c:pt>
                <c:pt idx="1">
                  <c:v>0.76923076923076927</c:v>
                </c:pt>
                <c:pt idx="2">
                  <c:v>0.92307692307692313</c:v>
                </c:pt>
                <c:pt idx="3">
                  <c:v>0.36538461538461536</c:v>
                </c:pt>
                <c:pt idx="5">
                  <c:v>0.36538461538461536</c:v>
                </c:pt>
                <c:pt idx="6">
                  <c:v>0.44230769230769229</c:v>
                </c:pt>
                <c:pt idx="7">
                  <c:v>0.69230769230769229</c:v>
                </c:pt>
                <c:pt idx="9">
                  <c:v>0.92307692307692313</c:v>
                </c:pt>
                <c:pt idx="10">
                  <c:v>0.42307692307692307</c:v>
                </c:pt>
                <c:pt idx="11">
                  <c:v>0.82692307692307687</c:v>
                </c:pt>
                <c:pt idx="13">
                  <c:v>0.73076923076923073</c:v>
                </c:pt>
                <c:pt idx="14">
                  <c:v>0.75</c:v>
                </c:pt>
                <c:pt idx="15">
                  <c:v>0.36538461538461536</c:v>
                </c:pt>
                <c:pt idx="16">
                  <c:v>0.36538461538461536</c:v>
                </c:pt>
                <c:pt idx="17">
                  <c:v>0.61538461538461542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C5-4BB9-B1B4-D7D5C6FCB9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339684176"/>
        <c:axId val="339681432"/>
      </c:barChart>
      <c:catAx>
        <c:axId val="33968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39681432"/>
        <c:crosses val="autoZero"/>
        <c:auto val="1"/>
        <c:lblAlgn val="ctr"/>
        <c:lblOffset val="100"/>
        <c:noMultiLvlLbl val="0"/>
      </c:catAx>
      <c:valAx>
        <c:axId val="339681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/>
                  <a:t>Proportion of high level resistance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39684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B9BD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53F-42B7-8C99-CB947A57BAAC}"/>
              </c:ext>
            </c:extLst>
          </c:dPt>
          <c:dPt>
            <c:idx val="1"/>
            <c:invertIfNegative val="0"/>
            <c:bubble3D val="0"/>
            <c:spPr>
              <a:solidFill>
                <a:srgbClr val="5B9BD5">
                  <a:alpha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53F-42B7-8C99-CB947A57BAAC}"/>
              </c:ext>
            </c:extLst>
          </c:dPt>
          <c:dPt>
            <c:idx val="2"/>
            <c:invertIfNegative val="0"/>
            <c:bubble3D val="0"/>
            <c:spPr>
              <a:solidFill>
                <a:srgbClr val="5B9BD5">
                  <a:alpha val="6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653F-42B7-8C99-CB947A57BAAC}"/>
              </c:ext>
            </c:extLst>
          </c:dPt>
          <c:dPt>
            <c:idx val="3"/>
            <c:invertIfNegative val="0"/>
            <c:bubble3D val="0"/>
            <c:spPr>
              <a:solidFill>
                <a:srgbClr val="5B9BD5">
                  <a:alpha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53F-42B7-8C99-CB947A57BAAC}"/>
              </c:ext>
            </c:extLst>
          </c:dPt>
          <c:dPt>
            <c:idx val="4"/>
            <c:invertIfNegative val="0"/>
            <c:bubble3D val="0"/>
            <c:spPr>
              <a:solidFill>
                <a:srgbClr val="5B9BD5">
                  <a:alpha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653F-42B7-8C99-CB947A57BAAC}"/>
              </c:ext>
            </c:extLst>
          </c:dPt>
          <c:dPt>
            <c:idx val="5"/>
            <c:invertIfNegative val="0"/>
            <c:bubble3D val="0"/>
            <c:spPr>
              <a:solidFill>
                <a:srgbClr val="F5847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53F-42B7-8C99-CB947A57BAAC}"/>
              </c:ext>
            </c:extLst>
          </c:dPt>
          <c:dPt>
            <c:idx val="6"/>
            <c:invertIfNegative val="0"/>
            <c:bubble3D val="0"/>
            <c:spPr>
              <a:solidFill>
                <a:srgbClr val="F5847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653F-42B7-8C99-CB947A57BAAC}"/>
              </c:ext>
            </c:extLst>
          </c:dPt>
          <c:dPt>
            <c:idx val="7"/>
            <c:invertIfNegative val="0"/>
            <c:bubble3D val="0"/>
            <c:spPr>
              <a:solidFill>
                <a:srgbClr val="F5847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53F-42B7-8C99-CB947A57BAA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Foglio1!$A$3:$A$10</c:f>
              <c:strCache>
                <c:ptCount val="8"/>
                <c:pt idx="0">
                  <c:v>DTG</c:v>
                </c:pt>
                <c:pt idx="1">
                  <c:v>FTC/3TC</c:v>
                </c:pt>
                <c:pt idx="2">
                  <c:v>DRV/b</c:v>
                </c:pt>
                <c:pt idx="3">
                  <c:v>TAF or TDF</c:v>
                </c:pt>
                <c:pt idx="4">
                  <c:v>DOR</c:v>
                </c:pt>
                <c:pt idx="5">
                  <c:v>LEN</c:v>
                </c:pt>
                <c:pt idx="6">
                  <c:v>ENF</c:v>
                </c:pt>
                <c:pt idx="7">
                  <c:v>IBA</c:v>
                </c:pt>
              </c:strCache>
            </c:strRef>
          </c:cat>
          <c:val>
            <c:numRef>
              <c:f>Foglio1!$C$3:$C$10</c:f>
              <c:numCache>
                <c:formatCode>0.00%</c:formatCode>
                <c:ptCount val="8"/>
                <c:pt idx="0">
                  <c:v>0.67307692307692313</c:v>
                </c:pt>
                <c:pt idx="1">
                  <c:v>0.57692307692307687</c:v>
                </c:pt>
                <c:pt idx="2">
                  <c:v>0.46153846153846156</c:v>
                </c:pt>
                <c:pt idx="3">
                  <c:v>0.38461538461538464</c:v>
                </c:pt>
                <c:pt idx="4">
                  <c:v>0.38461538461538464</c:v>
                </c:pt>
                <c:pt idx="5">
                  <c:v>9.6153846153846159E-2</c:v>
                </c:pt>
                <c:pt idx="6">
                  <c:v>7.6923076923076927E-2</c:v>
                </c:pt>
                <c:pt idx="7">
                  <c:v>5.7692307692307696E-2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3F-42B7-8C99-CB947A57BA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37179712"/>
        <c:axId val="937173952"/>
      </c:barChart>
      <c:catAx>
        <c:axId val="937179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37173952"/>
        <c:crosses val="autoZero"/>
        <c:auto val="1"/>
        <c:lblAlgn val="ctr"/>
        <c:lblOffset val="100"/>
        <c:noMultiLvlLbl val="0"/>
      </c:catAx>
      <c:valAx>
        <c:axId val="937173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37179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3F70C-533C-4F7C-869D-CAF09D8FEE5E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9FC12-6376-4DEF-A96B-8A90CA0BB30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656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94853-4BA2-DC4D-ACEC-B0B0ADD5A26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7453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051A6-0A7D-143D-C293-0510717CB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3FF9D5-ED5C-FCE9-2385-E7CD0A6F79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1CDD7A-1F3B-88E2-E796-2FB634B07F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15FDD8-425C-A72F-A8E6-4BA1CBA85A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94853-4BA2-DC4D-ACEC-B0B0ADD5A26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0381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8B49A3-FAE7-7A09-0861-76570EFB3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E76D77-3E06-44D8-5325-51D644F9EE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3989BF-6220-6552-B37E-21C0CE7E51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FC2777-F5B7-CB03-8E30-4594B5EDF2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94853-4BA2-DC4D-ACEC-B0B0ADD5A26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4669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77A51B-AC7E-BE34-6766-170B6A7FF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371FB8-D0F6-DBA2-65CA-5BEB24F782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70CFA8-E224-3571-6E1A-5CB1409D47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C927BC-A5ED-9F27-B158-C5132F7390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94853-4BA2-DC4D-ACEC-B0B0ADD5A26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2237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7F6D7-64D0-1DC5-280E-6C3317677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E4CBFA-762F-9B53-EBAF-F674C46AB1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B49A21-F12B-D3B9-8D61-42DD701EE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3B9264-06E3-AD6C-EE7D-95E8C1CB50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94853-4BA2-DC4D-ACEC-B0B0ADD5A26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33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94853-4BA2-DC4D-ACEC-B0B0ADD5A26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946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36EC1-BAFA-A5BC-22F2-F759E77C8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967714-C52B-F1BB-4B4C-52AAB63E55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3C5C13-ABCD-7A62-67F2-7D6A7770E0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75916-E877-B473-AAF8-2A0B19026E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94853-4BA2-DC4D-ACEC-B0B0ADD5A26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524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D84787-D22F-8403-A476-5F59F5EE4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80A3C6-8272-6DF1-77CF-8DECF4304E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45C2F9-9525-ACD1-5181-EA8FE45E22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45A7D0-397E-67C5-973F-3D2CA84024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94853-4BA2-DC4D-ACEC-B0B0ADD5A26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8219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1A914D-5313-7405-5F37-536D738F1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35149C-168B-01F2-EE47-2BB07FF094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5E4980-624E-2D9F-1685-65BE8569F2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59D91B-323F-D4F9-7E05-5E5F871BB7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94853-4BA2-DC4D-ACEC-B0B0ADD5A26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046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E1C51-A011-7188-C809-F5DE93004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99FFF8-BBCD-570B-7CED-B37AE45AAE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0DF9AB-24DF-120F-E066-5699FB01B3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BC00C3-F702-5758-EFF6-0F8CC8998B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94853-4BA2-DC4D-ACEC-B0B0ADD5A26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313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E1C51-A011-7188-C809-F5DE93004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99FFF8-BBCD-570B-7CED-B37AE45AAE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0DF9AB-24DF-120F-E066-5699FB01B3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BC00C3-F702-5758-EFF6-0F8CC8998B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94853-4BA2-DC4D-ACEC-B0B0ADD5A26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9035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2A95D-990D-F89F-289E-373EC5EE7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B73CE0-32BC-C335-0028-52A7CDB7AA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63D632-9D9B-B93D-7A5D-1469BB65A8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endParaRPr 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AEF9BD-2F1D-768D-CC1B-AC7FEAEE06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94853-4BA2-DC4D-ACEC-B0B0ADD5A26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9484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1B356-46A2-A604-5274-1AFB3F32D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4D96C5-C580-19BB-B375-46C7EC63EC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6D4ACB-6200-539D-60C0-9949C39DE0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99386E-11F9-4877-C8EB-AEE3B92B18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94853-4BA2-DC4D-ACEC-B0B0ADD5A26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362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14270-D011-4FFF-A5C0-A44F97D4A0D9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0854-C9A7-497C-8588-4F86E424A9D5}" type="slidenum">
              <a:rPr lang="en-GB" smtClean="0"/>
              <a:t>‹N›</a:t>
            </a:fld>
            <a:endParaRPr lang="en-GB"/>
          </a:p>
        </p:txBody>
      </p:sp>
      <p:pic>
        <p:nvPicPr>
          <p:cNvPr id="8" name="Grafik 7" descr="Ein Bild, das Text, Screenshot enthält.&#10;&#10;KI-generierte Inhalte können fehlerhaft sein.">
            <a:extLst>
              <a:ext uri="{FF2B5EF4-FFF2-40B4-BE49-F238E27FC236}">
                <a16:creationId xmlns:a16="http://schemas.microsoft.com/office/drawing/2014/main" id="{0DDE4755-8A7E-E0BC-94B8-FEC87A5205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4922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14270-D011-4FFF-A5C0-A44F97D4A0D9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0854-C9A7-497C-8588-4F86E424A9D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53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14270-D011-4FFF-A5C0-A44F97D4A0D9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0854-C9A7-497C-8588-4F86E424A9D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34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14270-D011-4FFF-A5C0-A44F97D4A0D9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0854-C9A7-497C-8588-4F86E424A9D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317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14270-D011-4FFF-A5C0-A44F97D4A0D9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0854-C9A7-497C-8588-4F86E424A9D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085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14270-D011-4FFF-A5C0-A44F97D4A0D9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0854-C9A7-497C-8588-4F86E424A9D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146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14270-D011-4FFF-A5C0-A44F97D4A0D9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0854-C9A7-497C-8588-4F86E424A9D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355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14270-D011-4FFF-A5C0-A44F97D4A0D9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0854-C9A7-497C-8588-4F86E424A9D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808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14270-D011-4FFF-A5C0-A44F97D4A0D9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0854-C9A7-497C-8588-4F86E424A9D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816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14270-D011-4FFF-A5C0-A44F97D4A0D9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0854-C9A7-497C-8588-4F86E424A9D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242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14270-D011-4FFF-A5C0-A44F97D4A0D9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0854-C9A7-497C-8588-4F86E424A9D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14270-D011-4FFF-A5C0-A44F97D4A0D9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90854-C9A7-497C-8588-4F86E424A9D5}" type="slidenum">
              <a:rPr lang="en-GB" smtClean="0"/>
              <a:t>‹N›</a:t>
            </a:fld>
            <a:endParaRPr lang="en-GB"/>
          </a:p>
        </p:txBody>
      </p:sp>
      <p:pic>
        <p:nvPicPr>
          <p:cNvPr id="8" name="Grafik 7" descr="Ein Bild, das Text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847D137F-2E21-FEFE-3CA5-7845CD77685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018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731839" y="1836648"/>
            <a:ext cx="1067662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00" b="1" dirty="0">
                <a:solidFill>
                  <a:schemeClr val="bg1"/>
                </a:solidFill>
                <a:latin typeface="Gibson SemBd" panose="02000000000000000000" pitchFamily="2" charset="77"/>
              </a:rPr>
              <a:t>Fostemsavir in a real-world setting: over one year of data from the PRESTIGIO Registry</a:t>
            </a:r>
            <a:endParaRPr lang="en-GB" sz="3400" b="1" dirty="0">
              <a:solidFill>
                <a:schemeClr val="bg1"/>
              </a:solidFill>
              <a:latin typeface="Gibson SemBd" panose="02000000000000000000" pitchFamily="2" charset="77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31839" y="3044537"/>
            <a:ext cx="10676624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u="sng" dirty="0">
                <a:solidFill>
                  <a:schemeClr val="bg1"/>
                </a:solidFill>
                <a:latin typeface="Gibson SemBd" panose="02000000000000000000"/>
              </a:rPr>
              <a:t>Rebecka Papaioannu Borjesson</a:t>
            </a:r>
            <a:r>
              <a:rPr lang="en-GB" sz="2600" u="sng" baseline="30000" dirty="0">
                <a:solidFill>
                  <a:schemeClr val="bg1"/>
                </a:solidFill>
                <a:latin typeface="Gibson SemBd" panose="02000000000000000000"/>
              </a:rPr>
              <a:t>1</a:t>
            </a:r>
            <a:r>
              <a:rPr lang="en-GB" sz="2600" dirty="0">
                <a:solidFill>
                  <a:schemeClr val="bg1"/>
                </a:solidFill>
                <a:latin typeface="Gibson SemBd" panose="02000000000000000000"/>
              </a:rPr>
              <a:t>, </a:t>
            </a:r>
            <a:r>
              <a:rPr lang="it-IT" sz="2600" dirty="0" err="1">
                <a:solidFill>
                  <a:schemeClr val="bg1"/>
                </a:solidFill>
                <a:latin typeface="Gibson SemBd" panose="02000000000000000000"/>
              </a:rPr>
              <a:t>Golnaz</a:t>
            </a:r>
            <a:r>
              <a:rPr lang="it-IT" sz="2600" dirty="0">
                <a:solidFill>
                  <a:schemeClr val="bg1"/>
                </a:solidFill>
                <a:latin typeface="Gibson SemBd" panose="02000000000000000000"/>
              </a:rPr>
              <a:t> Torkjazi</a:t>
            </a:r>
            <a:r>
              <a:rPr lang="it-IT" sz="2600" baseline="30000" dirty="0">
                <a:solidFill>
                  <a:schemeClr val="bg1"/>
                </a:solidFill>
                <a:latin typeface="Gibson SemBd" panose="02000000000000000000"/>
              </a:rPr>
              <a:t>2</a:t>
            </a:r>
            <a:r>
              <a:rPr lang="it-IT" sz="2600" dirty="0">
                <a:solidFill>
                  <a:schemeClr val="bg1"/>
                </a:solidFill>
                <a:latin typeface="Gibson SemBd" panose="02000000000000000000"/>
              </a:rPr>
              <a:t>, Nicolò Capra</a:t>
            </a:r>
            <a:r>
              <a:rPr lang="it-IT" sz="2600" baseline="30000" dirty="0">
                <a:solidFill>
                  <a:schemeClr val="bg1"/>
                </a:solidFill>
                <a:latin typeface="Gibson SemBd" panose="02000000000000000000"/>
              </a:rPr>
              <a:t>1</a:t>
            </a:r>
            <a:r>
              <a:rPr lang="it-IT" sz="2600" dirty="0">
                <a:solidFill>
                  <a:schemeClr val="bg1"/>
                </a:solidFill>
                <a:latin typeface="Gibson SemBd" panose="02000000000000000000"/>
              </a:rPr>
              <a:t>, Filippo Lagi</a:t>
            </a:r>
            <a:r>
              <a:rPr lang="it-IT" sz="2600" baseline="30000" dirty="0">
                <a:solidFill>
                  <a:schemeClr val="bg1"/>
                </a:solidFill>
                <a:latin typeface="Gibson SemBd" panose="02000000000000000000"/>
              </a:rPr>
              <a:t>3</a:t>
            </a:r>
            <a:r>
              <a:rPr lang="it-IT" sz="2600" dirty="0">
                <a:solidFill>
                  <a:schemeClr val="bg1"/>
                </a:solidFill>
                <a:latin typeface="Gibson SemBd" panose="02000000000000000000"/>
              </a:rPr>
              <a:t>, Laura Comi</a:t>
            </a:r>
            <a:r>
              <a:rPr lang="it-IT" sz="2600" baseline="30000" dirty="0">
                <a:solidFill>
                  <a:schemeClr val="bg1"/>
                </a:solidFill>
                <a:latin typeface="Gibson SemBd" panose="02000000000000000000"/>
              </a:rPr>
              <a:t>4</a:t>
            </a:r>
            <a:r>
              <a:rPr lang="it-IT" sz="2600" dirty="0">
                <a:solidFill>
                  <a:schemeClr val="bg1"/>
                </a:solidFill>
                <a:latin typeface="Gibson SemBd" panose="02000000000000000000"/>
              </a:rPr>
              <a:t>, Riccardo Lolatto</a:t>
            </a:r>
            <a:r>
              <a:rPr lang="it-IT" sz="2600" baseline="30000" dirty="0">
                <a:solidFill>
                  <a:schemeClr val="bg1"/>
                </a:solidFill>
                <a:latin typeface="Gibson SemBd" panose="02000000000000000000"/>
              </a:rPr>
              <a:t>1</a:t>
            </a:r>
            <a:r>
              <a:rPr lang="it-IT" sz="2600" dirty="0">
                <a:solidFill>
                  <a:schemeClr val="bg1"/>
                </a:solidFill>
                <a:latin typeface="Gibson SemBd" panose="02000000000000000000"/>
              </a:rPr>
              <a:t>, Elisa Garlassi</a:t>
            </a:r>
            <a:r>
              <a:rPr lang="it-IT" sz="2600" baseline="30000" dirty="0">
                <a:solidFill>
                  <a:schemeClr val="bg1"/>
                </a:solidFill>
                <a:latin typeface="Gibson SemBd" panose="02000000000000000000"/>
              </a:rPr>
              <a:t>5</a:t>
            </a:r>
            <a:r>
              <a:rPr lang="it-IT" sz="2600" dirty="0">
                <a:solidFill>
                  <a:schemeClr val="bg1"/>
                </a:solidFill>
                <a:latin typeface="Gibson SemBd" panose="02000000000000000000"/>
              </a:rPr>
              <a:t>, Annalisa Saracino</a:t>
            </a:r>
            <a:r>
              <a:rPr lang="it-IT" sz="2600" baseline="30000" dirty="0">
                <a:solidFill>
                  <a:schemeClr val="bg1"/>
                </a:solidFill>
                <a:latin typeface="Gibson SemBd" panose="02000000000000000000"/>
              </a:rPr>
              <a:t>6</a:t>
            </a:r>
            <a:r>
              <a:rPr lang="it-IT" sz="2600" dirty="0">
                <a:solidFill>
                  <a:schemeClr val="bg1"/>
                </a:solidFill>
                <a:latin typeface="Gibson SemBd" panose="02000000000000000000"/>
              </a:rPr>
              <a:t>, Cecilia Costa</a:t>
            </a:r>
            <a:r>
              <a:rPr lang="it-IT" sz="2600" baseline="30000" dirty="0">
                <a:solidFill>
                  <a:schemeClr val="bg1"/>
                </a:solidFill>
                <a:latin typeface="Gibson SemBd" panose="02000000000000000000"/>
              </a:rPr>
              <a:t>7</a:t>
            </a:r>
            <a:r>
              <a:rPr lang="it-IT" sz="2600" dirty="0">
                <a:solidFill>
                  <a:schemeClr val="bg1"/>
                </a:solidFill>
                <a:latin typeface="Gibson SemBd" panose="02000000000000000000"/>
              </a:rPr>
              <a:t>, Maria Cristina Moioli</a:t>
            </a:r>
            <a:r>
              <a:rPr lang="it-IT" sz="2600" baseline="30000" dirty="0">
                <a:solidFill>
                  <a:schemeClr val="bg1"/>
                </a:solidFill>
                <a:latin typeface="Gibson SemBd" panose="02000000000000000000"/>
              </a:rPr>
              <a:t>8</a:t>
            </a:r>
            <a:r>
              <a:rPr lang="it-IT" sz="2600" dirty="0">
                <a:solidFill>
                  <a:schemeClr val="bg1"/>
                </a:solidFill>
                <a:latin typeface="Gibson SemBd" panose="02000000000000000000"/>
              </a:rPr>
              <a:t>, Maurizio Zazzi</a:t>
            </a:r>
            <a:r>
              <a:rPr lang="it-IT" sz="2600" baseline="30000" dirty="0">
                <a:solidFill>
                  <a:schemeClr val="bg1"/>
                </a:solidFill>
                <a:latin typeface="Gibson SemBd" panose="02000000000000000000"/>
              </a:rPr>
              <a:t>9</a:t>
            </a:r>
            <a:r>
              <a:rPr lang="it-IT" sz="2600" dirty="0">
                <a:solidFill>
                  <a:schemeClr val="bg1"/>
                </a:solidFill>
                <a:latin typeface="Gibson SemBd" panose="02000000000000000000"/>
              </a:rPr>
              <a:t>, Antonella Castagna</a:t>
            </a:r>
            <a:r>
              <a:rPr lang="it-IT" sz="2600" baseline="30000" dirty="0">
                <a:solidFill>
                  <a:schemeClr val="bg1"/>
                </a:solidFill>
                <a:latin typeface="Gibson SemBd" panose="02000000000000000000"/>
              </a:rPr>
              <a:t>1,2</a:t>
            </a:r>
          </a:p>
          <a:p>
            <a:endParaRPr lang="en-GB" dirty="0">
              <a:solidFill>
                <a:schemeClr val="bg1"/>
              </a:solidFill>
              <a:latin typeface="Gibson SemBd" panose="02000000000000000000"/>
            </a:endParaRPr>
          </a:p>
          <a:p>
            <a:r>
              <a:rPr lang="en-US" sz="1300" i="1" baseline="30000" dirty="0">
                <a:solidFill>
                  <a:schemeClr val="bg1"/>
                </a:solidFill>
                <a:latin typeface="Gibson SemBd" panose="02000000000000000000"/>
              </a:rPr>
              <a:t>1</a:t>
            </a:r>
            <a:r>
              <a:rPr lang="en-US" sz="1300" i="1" dirty="0">
                <a:solidFill>
                  <a:schemeClr val="bg1"/>
                </a:solidFill>
                <a:latin typeface="Gibson SemBd" panose="02000000000000000000"/>
              </a:rPr>
              <a:t>IRCCS San Raffaele Scientific Institute, Infectious Diseases Department, Milan, Italy, </a:t>
            </a:r>
            <a:r>
              <a:rPr lang="en-GB" sz="1300" i="1" baseline="30000" dirty="0">
                <a:solidFill>
                  <a:schemeClr val="bg1"/>
                </a:solidFill>
                <a:latin typeface="Gibson SemBd" panose="02000000000000000000"/>
              </a:rPr>
              <a:t>2</a:t>
            </a:r>
            <a:r>
              <a:rPr lang="en-GB" sz="1300" i="1" dirty="0">
                <a:solidFill>
                  <a:schemeClr val="bg1"/>
                </a:solidFill>
                <a:latin typeface="Gibson SemBd" panose="02000000000000000000"/>
              </a:rPr>
              <a:t>Vita-Salute San Raffaele University, Milan, Italy, </a:t>
            </a:r>
            <a:r>
              <a:rPr lang="en-GB" sz="1300" i="1" baseline="30000" dirty="0">
                <a:solidFill>
                  <a:schemeClr val="bg1"/>
                </a:solidFill>
                <a:latin typeface="Gibson SemBd" panose="02000000000000000000"/>
              </a:rPr>
              <a:t>3</a:t>
            </a:r>
            <a:r>
              <a:rPr lang="en-GB" sz="1300" i="1" dirty="0">
                <a:solidFill>
                  <a:schemeClr val="bg1"/>
                </a:solidFill>
                <a:latin typeface="Gibson SemBd" panose="02000000000000000000"/>
              </a:rPr>
              <a:t>Infectious and Tropical Diseases Unit, </a:t>
            </a:r>
            <a:r>
              <a:rPr lang="en-GB" sz="1300" i="1" dirty="0" err="1">
                <a:solidFill>
                  <a:schemeClr val="bg1"/>
                </a:solidFill>
                <a:latin typeface="Gibson SemBd" panose="02000000000000000000"/>
              </a:rPr>
              <a:t>Careggi</a:t>
            </a:r>
            <a:r>
              <a:rPr lang="en-GB" sz="1300" i="1" dirty="0">
                <a:solidFill>
                  <a:schemeClr val="bg1"/>
                </a:solidFill>
                <a:latin typeface="Gibson SemBd" panose="02000000000000000000"/>
              </a:rPr>
              <a:t> University Hospital, Florence, Italy, </a:t>
            </a:r>
            <a:r>
              <a:rPr lang="en-GB" sz="1300" i="1" baseline="30000" dirty="0">
                <a:solidFill>
                  <a:schemeClr val="bg1"/>
                </a:solidFill>
                <a:latin typeface="Gibson SemBd" panose="02000000000000000000"/>
              </a:rPr>
              <a:t>4</a:t>
            </a:r>
            <a:r>
              <a:rPr lang="en-GB" sz="1300" i="1" dirty="0">
                <a:solidFill>
                  <a:schemeClr val="bg1"/>
                </a:solidFill>
                <a:latin typeface="Gibson SemBd" panose="02000000000000000000"/>
              </a:rPr>
              <a:t>ASST Papa Giovanni XXIII, Infectious Diseases, Bergamo, Italy, </a:t>
            </a:r>
            <a:r>
              <a:rPr lang="en-GB" sz="1300" i="1" baseline="30000" dirty="0">
                <a:solidFill>
                  <a:schemeClr val="bg1"/>
                </a:solidFill>
                <a:latin typeface="Gibson SemBd" panose="02000000000000000000"/>
              </a:rPr>
              <a:t>5</a:t>
            </a:r>
            <a:r>
              <a:rPr lang="en-GB" sz="1300" i="1" dirty="0">
                <a:solidFill>
                  <a:schemeClr val="bg1"/>
                </a:solidFill>
                <a:latin typeface="Gibson SemBd" panose="02000000000000000000"/>
              </a:rPr>
              <a:t>Malattie </a:t>
            </a:r>
            <a:r>
              <a:rPr lang="en-GB" sz="1300" i="1" dirty="0" err="1">
                <a:solidFill>
                  <a:schemeClr val="bg1"/>
                </a:solidFill>
                <a:latin typeface="Gibson SemBd" panose="02000000000000000000"/>
              </a:rPr>
              <a:t>Infettive</a:t>
            </a:r>
            <a:r>
              <a:rPr lang="en-GB" sz="1300" i="1" dirty="0">
                <a:solidFill>
                  <a:schemeClr val="bg1"/>
                </a:solidFill>
                <a:latin typeface="Gibson SemBd" panose="02000000000000000000"/>
              </a:rPr>
              <a:t> </a:t>
            </a:r>
            <a:r>
              <a:rPr lang="en-GB" sz="1300" i="1" dirty="0" err="1">
                <a:solidFill>
                  <a:schemeClr val="bg1"/>
                </a:solidFill>
                <a:latin typeface="Gibson SemBd" panose="02000000000000000000"/>
              </a:rPr>
              <a:t>Arcispedale</a:t>
            </a:r>
            <a:r>
              <a:rPr lang="en-GB" sz="1300" i="1" dirty="0">
                <a:solidFill>
                  <a:schemeClr val="bg1"/>
                </a:solidFill>
                <a:latin typeface="Gibson SemBd" panose="02000000000000000000"/>
              </a:rPr>
              <a:t> S. Maria Nuova-IRCSS, Reggio Emilia, Italy, </a:t>
            </a:r>
            <a:r>
              <a:rPr lang="en-GB" sz="1300" i="1" baseline="30000" dirty="0">
                <a:solidFill>
                  <a:schemeClr val="bg1"/>
                </a:solidFill>
                <a:latin typeface="Gibson SemBd" panose="02000000000000000000"/>
              </a:rPr>
              <a:t>6</a:t>
            </a:r>
            <a:r>
              <a:rPr lang="en-GB" sz="1300" i="1" dirty="0">
                <a:solidFill>
                  <a:schemeClr val="bg1"/>
                </a:solidFill>
                <a:latin typeface="Gibson SemBd" panose="02000000000000000000"/>
              </a:rPr>
              <a:t>Clinic of Infectious Diseases, University of Bari, Bari, Italy, </a:t>
            </a:r>
            <a:r>
              <a:rPr lang="en-GB" sz="1300" i="1" baseline="30000" dirty="0">
                <a:solidFill>
                  <a:schemeClr val="bg1"/>
                </a:solidFill>
                <a:latin typeface="Gibson SemBd" panose="02000000000000000000"/>
              </a:rPr>
              <a:t>7</a:t>
            </a:r>
            <a:r>
              <a:rPr lang="en-GB" sz="1300" i="1" dirty="0">
                <a:solidFill>
                  <a:schemeClr val="bg1"/>
                </a:solidFill>
                <a:latin typeface="Gibson SemBd" panose="02000000000000000000"/>
              </a:rPr>
              <a:t>Infectious Diseases Unit, Department of Multidimensional Medicine, Santa Maria Annunziata Hospital, Bagno a Ripoli, Florence, Italy, </a:t>
            </a:r>
            <a:r>
              <a:rPr lang="en-GB" sz="1300" i="1" baseline="30000" dirty="0">
                <a:solidFill>
                  <a:schemeClr val="bg1"/>
                </a:solidFill>
                <a:latin typeface="Gibson SemBd" panose="02000000000000000000"/>
              </a:rPr>
              <a:t>8</a:t>
            </a:r>
            <a:r>
              <a:rPr lang="en-GB" sz="1300" i="1" dirty="0">
                <a:solidFill>
                  <a:schemeClr val="bg1"/>
                </a:solidFill>
                <a:latin typeface="Gibson SemBd" panose="02000000000000000000"/>
              </a:rPr>
              <a:t>Department of Infectious Diseases, ASST Grande Ospedale Metropolitano Niguarda, Milan, Italy, </a:t>
            </a:r>
            <a:r>
              <a:rPr lang="en-GB" sz="1300" i="1" baseline="30000" dirty="0">
                <a:solidFill>
                  <a:schemeClr val="bg1"/>
                </a:solidFill>
                <a:latin typeface="Gibson SemBd" panose="02000000000000000000"/>
              </a:rPr>
              <a:t>9</a:t>
            </a:r>
            <a:r>
              <a:rPr lang="en-GB" sz="1300" i="1" dirty="0">
                <a:solidFill>
                  <a:schemeClr val="bg1"/>
                </a:solidFill>
                <a:latin typeface="Gibson SemBd" panose="02000000000000000000"/>
              </a:rPr>
              <a:t>Department of Medical Biotechnology, University of Siena, Siena, Italy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D1503CB0-8C54-7CDD-75E0-17C155AE8B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310" y="5701948"/>
            <a:ext cx="1237701" cy="10467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194407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25943-1029-04D6-435F-4BFEEC2CA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29863352-3AC1-CF26-1405-FD84621844CC}"/>
              </a:ext>
            </a:extLst>
          </p:cNvPr>
          <p:cNvSpPr txBox="1">
            <a:spLocks/>
          </p:cNvSpPr>
          <p:nvPr/>
        </p:nvSpPr>
        <p:spPr>
          <a:xfrm>
            <a:off x="832834" y="1372057"/>
            <a:ext cx="3458666" cy="86713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bg1"/>
              </a:buClr>
            </a:pPr>
            <a:r>
              <a:rPr lang="en-US" sz="3200" b="1" dirty="0">
                <a:solidFill>
                  <a:srgbClr val="0A4683"/>
                </a:solidFill>
                <a:latin typeface="Gibson SemBd" panose="02000000000000000000" pitchFamily="2" charset="77"/>
              </a:rPr>
              <a:t>Virological success</a:t>
            </a:r>
            <a:endParaRPr lang="en-US" sz="1600" b="1" dirty="0">
              <a:solidFill>
                <a:srgbClr val="0A4683"/>
              </a:solidFill>
              <a:latin typeface="Gibson SemBd" panose="02000000000000000000" pitchFamily="2" charset="77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4B68819-9D67-3721-1E0A-F2591BC06028}"/>
              </a:ext>
            </a:extLst>
          </p:cNvPr>
          <p:cNvSpPr txBox="1"/>
          <p:nvPr/>
        </p:nvSpPr>
        <p:spPr>
          <a:xfrm>
            <a:off x="333129" y="2530369"/>
            <a:ext cx="4458075" cy="3199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Among viremic participants, 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32/40 (80%) individuals achieved VS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 during a median of 2.32 (0.9-8.6) years</a:t>
            </a:r>
          </a:p>
          <a:p>
            <a:pPr marL="342900" indent="-342900"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Gibson SemBd" panose="02000000000000000000"/>
            </a:endParaRPr>
          </a:p>
          <a:p>
            <a:pPr marL="342900" indent="-342900"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Estimated 2-years probability of VS was 80%</a:t>
            </a:r>
          </a:p>
        </p:txBody>
      </p:sp>
      <p:pic>
        <p:nvPicPr>
          <p:cNvPr id="2" name="Immagine 1" descr="La procedura SGPlot">
            <a:extLst>
              <a:ext uri="{FF2B5EF4-FFF2-40B4-BE49-F238E27FC236}">
                <a16:creationId xmlns:a16="http://schemas.microsoft.com/office/drawing/2014/main" id="{92CC41D9-778B-85F4-8D59-BA366348D1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442" y="1547752"/>
            <a:ext cx="7173278" cy="5164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D9A41BFB-C0EF-1DF9-ABFC-1DC1DD633F5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626" y="181106"/>
            <a:ext cx="1237701" cy="10467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935852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DF37E-EB04-A6B2-E82B-76A51AB7A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7175A96-9B47-73CA-BF24-3EE1CD3067F1}"/>
              </a:ext>
            </a:extLst>
          </p:cNvPr>
          <p:cNvSpPr txBox="1">
            <a:spLocks/>
          </p:cNvSpPr>
          <p:nvPr/>
        </p:nvSpPr>
        <p:spPr>
          <a:xfrm>
            <a:off x="728870" y="1216193"/>
            <a:ext cx="3344366" cy="86713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bg1"/>
              </a:buClr>
            </a:pPr>
            <a:r>
              <a:rPr lang="en-US" sz="3200" b="1" dirty="0">
                <a:solidFill>
                  <a:srgbClr val="0A4683"/>
                </a:solidFill>
                <a:latin typeface="Gibson SemBd" panose="02000000000000000000" pitchFamily="2" charset="77"/>
              </a:rPr>
              <a:t>Virological failure</a:t>
            </a:r>
            <a:endParaRPr lang="en-US" sz="1600" b="1" dirty="0">
              <a:solidFill>
                <a:srgbClr val="0A4683"/>
              </a:solidFill>
              <a:latin typeface="Gibson SemBd" panose="02000000000000000000" pitchFamily="2" charset="77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5620F24-7675-1772-FA02-79266D7F3B26}"/>
              </a:ext>
            </a:extLst>
          </p:cNvPr>
          <p:cNvSpPr txBox="1"/>
          <p:nvPr/>
        </p:nvSpPr>
        <p:spPr>
          <a:xfrm>
            <a:off x="620683" y="1830109"/>
            <a:ext cx="10950633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</a:pP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8/40 (20%) and 1/12 (8%) PWH experienced VF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among viremic and non-viremic individuals, respectively</a:t>
            </a:r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  <a:latin typeface="Gibson SemBd" panose="0200000000000000000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E44E79BF-D61D-CA2C-184E-8F60996D61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626" y="181106"/>
            <a:ext cx="1237701" cy="10467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02887FD-0559-5604-4603-06635D33C8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278280"/>
              </p:ext>
            </p:extLst>
          </p:nvPr>
        </p:nvGraphicFramePr>
        <p:xfrm>
          <a:off x="299526" y="2365333"/>
          <a:ext cx="11592945" cy="4342734"/>
        </p:xfrm>
        <a:graphic>
          <a:graphicData uri="http://schemas.openxmlformats.org/drawingml/2006/table">
            <a:tbl>
              <a:tblPr/>
              <a:tblGrid>
                <a:gridCol w="958715">
                  <a:extLst>
                    <a:ext uri="{9D8B030D-6E8A-4147-A177-3AD203B41FA5}">
                      <a16:colId xmlns:a16="http://schemas.microsoft.com/office/drawing/2014/main" val="3036064369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3510464022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876095694"/>
                    </a:ext>
                  </a:extLst>
                </a:gridCol>
                <a:gridCol w="2185200">
                  <a:extLst>
                    <a:ext uri="{9D8B030D-6E8A-4147-A177-3AD203B41FA5}">
                      <a16:colId xmlns:a16="http://schemas.microsoft.com/office/drawing/2014/main" val="935695535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3011633472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4025314076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1751767586"/>
                    </a:ext>
                  </a:extLst>
                </a:gridCol>
                <a:gridCol w="2185030">
                  <a:extLst>
                    <a:ext uri="{9D8B030D-6E8A-4147-A177-3AD203B41FA5}">
                      <a16:colId xmlns:a16="http://schemas.microsoft.com/office/drawing/2014/main" val="4129510486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5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PWH ID</a:t>
                      </a:r>
                      <a:endParaRPr lang="it-IT" sz="15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5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HIVRNA </a:t>
                      </a:r>
                      <a:r>
                        <a:rPr lang="it-IT" sz="15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</a:t>
                      </a:r>
                      <a:r>
                        <a:rPr lang="it-IT" sz="15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BL</a:t>
                      </a:r>
                    </a:p>
                    <a:p>
                      <a:pPr algn="ctr">
                        <a:buNone/>
                      </a:pPr>
                      <a:r>
                        <a:rPr lang="it-IT" sz="15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(copies/</a:t>
                      </a:r>
                      <a:r>
                        <a:rPr lang="it-IT" sz="15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mL</a:t>
                      </a:r>
                      <a:r>
                        <a:rPr lang="it-IT" sz="15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it-IT" sz="1500" b="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5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CD4+ </a:t>
                      </a:r>
                      <a:r>
                        <a:rPr lang="it-IT" sz="15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</a:t>
                      </a:r>
                      <a:r>
                        <a:rPr lang="it-IT" sz="15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BL</a:t>
                      </a:r>
                    </a:p>
                    <a:p>
                      <a:pPr algn="ctr">
                        <a:buNone/>
                      </a:pPr>
                      <a:r>
                        <a:rPr lang="it-IT" sz="15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it-IT" sz="15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cells</a:t>
                      </a:r>
                      <a:r>
                        <a:rPr lang="it-IT" sz="15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/mm3)</a:t>
                      </a:r>
                      <a:endParaRPr lang="it-IT" sz="1500" b="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5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OBT </a:t>
                      </a:r>
                      <a:r>
                        <a:rPr lang="it-IT" sz="15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</a:t>
                      </a:r>
                      <a:r>
                        <a:rPr lang="it-IT" sz="15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BL</a:t>
                      </a:r>
                      <a:endParaRPr lang="it-IT" sz="15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5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HIVRNA </a:t>
                      </a:r>
                      <a:r>
                        <a:rPr lang="it-IT" sz="15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</a:t>
                      </a:r>
                      <a:r>
                        <a:rPr lang="it-IT" sz="15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5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failure</a:t>
                      </a:r>
                      <a:endParaRPr lang="it-IT" sz="1500" b="1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it-IT" sz="15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(copies/</a:t>
                      </a:r>
                      <a:r>
                        <a:rPr lang="it-IT" sz="15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mL</a:t>
                      </a:r>
                      <a:r>
                        <a:rPr lang="it-IT" sz="15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it-IT" sz="1500" b="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5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CD4+ </a:t>
                      </a:r>
                      <a:r>
                        <a:rPr lang="it-IT" sz="15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</a:t>
                      </a:r>
                      <a:r>
                        <a:rPr lang="it-IT" sz="15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5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failure</a:t>
                      </a:r>
                      <a:endParaRPr lang="it-IT" sz="1500" b="1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it-IT" sz="15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it-IT" sz="15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cells</a:t>
                      </a:r>
                      <a:r>
                        <a:rPr lang="it-IT" sz="15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/mm3)</a:t>
                      </a:r>
                      <a:endParaRPr lang="it-IT" sz="1500" b="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5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FTR duration</a:t>
                      </a:r>
                    </a:p>
                    <a:p>
                      <a:pPr algn="ctr">
                        <a:buNone/>
                      </a:pPr>
                      <a:r>
                        <a:rPr lang="it-IT" sz="15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it-IT" sz="15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years</a:t>
                      </a:r>
                      <a:r>
                        <a:rPr lang="it-IT" sz="15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it-IT" sz="15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500" b="1" dirty="0">
                          <a:effectLst/>
                          <a:latin typeface="+mn-lt"/>
                        </a:rPr>
                        <a:t>Rescue therapy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858216"/>
                  </a:ext>
                </a:extLst>
              </a:tr>
              <a:tr h="390526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it-IT" sz="15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100-0007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598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610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DRV,/r DTG</a:t>
                      </a:r>
                      <a:endParaRPr lang="it-IT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134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440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0.77</a:t>
                      </a:r>
                      <a:endParaRPr lang="it-IT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DRV/r, DTG</a:t>
                      </a:r>
                      <a:endParaRPr lang="it-IT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788099"/>
                  </a:ext>
                </a:extLst>
              </a:tr>
              <a:tr h="390526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it-IT" sz="1500" b="1" dirty="0">
                          <a:effectLst/>
                          <a:latin typeface="+mn-lt"/>
                        </a:rPr>
                        <a:t>101-0005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99096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FTC, TDF, DRV/r, DTG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288161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1.89</a:t>
                      </a:r>
                      <a:endParaRPr lang="it-IT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effectLst/>
                          <a:latin typeface="+mn-lt"/>
                        </a:rPr>
                        <a:t>3TC, DRV/r, DTG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8411687"/>
                  </a:ext>
                </a:extLst>
              </a:tr>
              <a:tr h="390526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it-IT" sz="1500" b="1" dirty="0">
                          <a:effectLst/>
                          <a:latin typeface="+mn-lt"/>
                        </a:rPr>
                        <a:t>102-0016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1390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FTC, TAF, DOR, DTG, LEN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120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1572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1.28</a:t>
                      </a:r>
                      <a:endParaRPr lang="it-IT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FTC, TAF, DTG, LEN, DRV/r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4088334"/>
                  </a:ext>
                </a:extLst>
              </a:tr>
              <a:tr h="390526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it-IT" sz="1500" b="1" dirty="0">
                          <a:effectLst/>
                          <a:latin typeface="+mn-lt"/>
                        </a:rPr>
                        <a:t>104-0018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532210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TDF, DRV/r, DTG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5711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0.23</a:t>
                      </a:r>
                      <a:endParaRPr lang="it-IT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595206"/>
                  </a:ext>
                </a:extLst>
              </a:tr>
              <a:tr h="390526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it-IT" sz="1500" b="1" dirty="0">
                          <a:effectLst/>
                          <a:latin typeface="+mn-lt"/>
                        </a:rPr>
                        <a:t>104-0031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294300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ATV/c, MVC</a:t>
                      </a:r>
                      <a:endParaRPr lang="it-IT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125909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0.30</a:t>
                      </a:r>
                      <a:endParaRPr lang="it-IT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effectLst/>
                          <a:latin typeface="+mn-lt"/>
                        </a:rPr>
                        <a:t>FTC, TAF, ATV/c, DTG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09837"/>
                  </a:ext>
                </a:extLst>
              </a:tr>
              <a:tr h="390526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it-IT" sz="15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108-0022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98032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FTC, TAF, DRV/c, BIC, LEN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80571</a:t>
                      </a:r>
                      <a:endParaRPr lang="it-IT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0.19</a:t>
                      </a:r>
                      <a:endParaRPr lang="it-IT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FTC, TAF, DRV/c, BIC, LEN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246137"/>
                  </a:ext>
                </a:extLst>
              </a:tr>
              <a:tr h="390526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it-IT" sz="15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109-0007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451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163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FTC, TAF, DOR, DRV/c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103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120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</a:t>
                      </a:r>
                      <a:endParaRPr lang="it-IT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FTC, TAF, DOR, DRV/c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680659"/>
                  </a:ext>
                </a:extLst>
              </a:tr>
              <a:tr h="390526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it-IT" sz="15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110-0012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315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117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3TC, DOR, DTG</a:t>
                      </a:r>
                      <a:endParaRPr lang="it-IT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1800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</a:t>
                      </a:r>
                      <a:endParaRPr lang="it-IT" sz="140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0.77</a:t>
                      </a:r>
                      <a:endParaRPr lang="it-IT" sz="1400" dirty="0">
                        <a:effectLst/>
                        <a:latin typeface="+mn-lt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effectLst/>
                          <a:latin typeface="+mn-lt"/>
                        </a:rPr>
                        <a:t>TDF, ETV, LEN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281086"/>
                  </a:ext>
                </a:extLst>
              </a:tr>
              <a:tr h="390526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it-IT" sz="15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111-0001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effectLst/>
                          <a:latin typeface="+mn-lt"/>
                        </a:rPr>
                        <a:t>640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effectLst/>
                          <a:latin typeface="+mn-lt"/>
                        </a:rPr>
                        <a:t>DOR, LEN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effectLst/>
                          <a:latin typeface="+mn-lt"/>
                        </a:rPr>
                        <a:t>73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effectLst/>
                          <a:latin typeface="+mn-lt"/>
                        </a:rPr>
                        <a:t>1120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dirty="0">
                          <a:effectLst/>
                          <a:latin typeface="+mn-lt"/>
                        </a:rPr>
                        <a:t>0.16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effectLst/>
                          <a:latin typeface="+mn-lt"/>
                        </a:rPr>
                        <a:t>DOR, LEN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849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5894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1CCC0A-194C-ADEF-A670-65AF43078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2A2479FA-9077-6672-990C-F3A2351F800A}"/>
              </a:ext>
            </a:extLst>
          </p:cNvPr>
          <p:cNvSpPr txBox="1">
            <a:spLocks/>
          </p:cNvSpPr>
          <p:nvPr/>
        </p:nvSpPr>
        <p:spPr>
          <a:xfrm>
            <a:off x="407967" y="1227847"/>
            <a:ext cx="4435412" cy="86713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bg1"/>
              </a:buClr>
            </a:pPr>
            <a:r>
              <a:rPr lang="en-US" sz="3200" b="1" dirty="0">
                <a:solidFill>
                  <a:srgbClr val="0A4683"/>
                </a:solidFill>
                <a:latin typeface="Gibson SemBd" panose="02000000000000000000" pitchFamily="2" charset="77"/>
              </a:rPr>
              <a:t>Overall FTR maintenance</a:t>
            </a:r>
            <a:endParaRPr lang="en-US" sz="1600" b="1" dirty="0">
              <a:solidFill>
                <a:srgbClr val="0A4683"/>
              </a:solidFill>
              <a:latin typeface="Gibson SemBd" panose="02000000000000000000" pitchFamily="2" charset="77"/>
            </a:endParaRPr>
          </a:p>
        </p:txBody>
      </p:sp>
      <p:pic>
        <p:nvPicPr>
          <p:cNvPr id="4" name="Immagine 3" descr="La procedura SGPlot">
            <a:extLst>
              <a:ext uri="{FF2B5EF4-FFF2-40B4-BE49-F238E27FC236}">
                <a16:creationId xmlns:a16="http://schemas.microsoft.com/office/drawing/2014/main" id="{EAE0AC38-03CA-36DE-E4E7-8B7DD26817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0190" y="1544320"/>
            <a:ext cx="7139409" cy="5171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AE2722EF-FE03-AC6D-E565-F79F41A6CDED}"/>
              </a:ext>
            </a:extLst>
          </p:cNvPr>
          <p:cNvSpPr txBox="1"/>
          <p:nvPr/>
        </p:nvSpPr>
        <p:spPr>
          <a:xfrm>
            <a:off x="407967" y="1903545"/>
            <a:ext cx="4023199" cy="4812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Among viremic and non-viremic 4DR-PWH, after a median follow-up of 15.6 months, 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11/52 (21%) 4DR-PWH discontinued fostemsavir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, with a 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4-year probability of FTR maintenance of 67.4%</a:t>
            </a:r>
          </a:p>
          <a:p>
            <a:pPr marL="342900" indent="-342900"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Overall, 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an increase in CD4+ T-cell count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[34 cells/mm3 (-118-208), p=0.056] 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and in CD4+/CD8+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 [0.03 (-0.01-0.15), p=0.0034] by the end of follow-up 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was documented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Gibson SemBd" panose="02000000000000000000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A096C110-5CA0-44D2-33FB-840E726A229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626" y="181106"/>
            <a:ext cx="1237701" cy="10467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59527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2A673-00EF-A892-EE48-264B3BE2A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B3DDA8FA-51E1-90E6-4F97-281CF752B573}"/>
              </a:ext>
            </a:extLst>
          </p:cNvPr>
          <p:cNvSpPr txBox="1">
            <a:spLocks/>
          </p:cNvSpPr>
          <p:nvPr/>
        </p:nvSpPr>
        <p:spPr>
          <a:xfrm>
            <a:off x="728870" y="2164935"/>
            <a:ext cx="10681252" cy="320716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bg1"/>
              </a:buClr>
            </a:pPr>
            <a:r>
              <a:rPr lang="en-US" sz="3200" b="1" dirty="0">
                <a:solidFill>
                  <a:srgbClr val="0A4683"/>
                </a:solidFill>
                <a:latin typeface="Gibson SemBd" panose="02000000000000000000"/>
              </a:rPr>
              <a:t>Conclusions</a:t>
            </a:r>
            <a:endParaRPr lang="en-US" sz="1600" b="1" dirty="0">
              <a:solidFill>
                <a:srgbClr val="0A4683"/>
              </a:solidFill>
              <a:latin typeface="Gibson SemBd" panose="02000000000000000000"/>
            </a:endParaRPr>
          </a:p>
          <a:p>
            <a:pPr marL="342900" indent="-342900"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In this real-life cohort of 4DR-PWH, fostemsavir-including regimens were effective in both achieving and maintaining viral suppression during 2 years of follow-up</a:t>
            </a:r>
          </a:p>
          <a:p>
            <a:pPr marL="342900" indent="-342900"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Studies with longer follow-up and on the combination of fostemsavir with new antiretroviral agents with novel mechanisms of action are currently ongoing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BDD590A5-466D-535D-D866-28262CFBC13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1271" y="5622045"/>
            <a:ext cx="1237701" cy="10467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06265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44D6A-13E7-74D6-A54B-17E7174A5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81BFB68E-2B8D-5864-2967-B2A3C0BDF09E}"/>
              </a:ext>
            </a:extLst>
          </p:cNvPr>
          <p:cNvSpPr txBox="1">
            <a:spLocks/>
          </p:cNvSpPr>
          <p:nvPr/>
        </p:nvSpPr>
        <p:spPr>
          <a:xfrm>
            <a:off x="240497" y="1323267"/>
            <a:ext cx="11823348" cy="558669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buClr>
                <a:schemeClr val="bg1"/>
              </a:buClr>
            </a:pPr>
            <a:r>
              <a:rPr lang="en-US" sz="3200" b="1" dirty="0">
                <a:solidFill>
                  <a:srgbClr val="0A4683"/>
                </a:solidFill>
                <a:latin typeface="Gibson SemBd" panose="02000000000000000000" pitchFamily="2" charset="77"/>
              </a:rPr>
              <a:t>Acknowledgements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</a:pPr>
            <a:r>
              <a:rPr lang="it-IT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STEERING COMMITTEE: 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Antonella Castagna (Coordinatore), Vincenzo Spagnuolo (Coordinatore operativo), Daniele Armenia, Stefano Bonora, Leonardo Calza, Anna Maria Cattelan, Giovanni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Cenderello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, Adriana Cervo, Laura Comi, Antonio Di Biagio, Emanuele Focà, Roberta Gagliardini, Andrea Giacomelli,  Filippo Lagi, Giulia Marchetti, Stefano Rusconi, Francesco Saladini, Maria Santoro, Maurizio Zazzi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</a:pPr>
            <a:r>
              <a:rPr lang="it-IT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VIROLOGY TEAM AND BIOLOGICAL BANK: 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Andrea Galli, Daniele Armenia, Francesco Saladini, Maria Santoro, Maurizio Zazzi,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BioRep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 SRL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</a:pPr>
            <a:r>
              <a:rPr lang="it-IT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STUDY COORDINATORS: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 Elisabetta Carini, Sabrina Bagaglio, Girolamo Piromalli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</a:pPr>
            <a:r>
              <a:rPr lang="it-IT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STATISTICAL AND MONITORING TEAM: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Lolatto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, Nicolò Capra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</a:pPr>
            <a:r>
              <a:rPr lang="it-IT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ENROLLING CENTERS: 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ANCONA: Marcello Riccardo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Tavio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, Alessandra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Mataloni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 Paggi; AOSTA: Silvia Magnani, Manuela Colafigli AVIANO: Ornella Schioppa, Stefania Zanussi, Valentina Da Ros, Silvia Rossetto; BARI: Annalisa Saracino, Flavia Balena; BERGAMO: Laura Comi, Daniela Valenti;  BOLOGNA: Pierluigi Viale, Leonardo Calza, Maddalena Giglia, Claudio Rigamonti, Silvia Cretella; BRESCIA: Francesco Castelli, Emanuele Focà, Davide Minisci; BUSTO ARSIZIO: Barbara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Menzaghi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, Maddalena Farinazzo, Chiara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Abeli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; CATANIA: Bruno Cacopardo, Maurizio Celesia, Michele Salvatore Paternò Raddusa, Carmen Giarratana; CATANZARO: Paolo Fusco, Vincenzo Olivadese, Simona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Mongiardi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; CREMONA: Angelo Pan, Chiara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Fornabaio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, Paola Brambilla; FIRENZE: Alessandro Bartoloni, Filippo Lagi, Paola Corsi, Sasha Trevisan, Giuseppe Gasparro, Cecilia Costa, Alessio Bellucci, Elisa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Mariabelli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; FOGGIA: Teresa Santantonio, Sergio Lo Caputo, Sergio Ferrara, Arianna Narducci; GENOVA: Emanuele Pontali, Marcello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Feasi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, Antonio Sarà, Matteo Bassetti, Antonio Di Biagio, Sabrina Blanchi; LECCO: Stefania Piconi, Martina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Bottanelli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, Silvia Pontiggia, Giada Valsecchi ; LEGNANO: Stefano Rusconi, Cinzia Roberta Bassoli, Francesco Bassani, Liana Bevilacqua; MILANO: Antonella Castagna, Vincenzo Spagnuolo, Riccardo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Lolatto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, Nicolò Capra, Rebecka Papaioannu, Tommaso Clemente, Elisabetta Carini, Girolamo Piromalli, Sabrina Bagaglio, Andrea Galli, Camilla Muccini,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Golnaz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Torkjazi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, Spinello Antinori, Andrea Giacomelli, Tiziana Formenti, Giacomo Pozza, Giulia Marchetti, Lidia Gazzola, Fabiana Trionfo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Fineo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, Massimo Puoti, Cristina Moioli, Federico D’Amico, Simoncini Elena, Sassi Serena; MODENA: Cristina Mussini, Adriana Cervo, Giulia Nardini; NAPOLI: Elio Manzillo, Antonella Gallicchio; PADOVA: Anna Maria Cattelan; PALERMO: Antonio Cascio, Marcello Trizzino; PARMA: Elisa Fronti, Diletta Laccabue, Federica Carli; PAVIA: Roberto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Gulminetti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, Layla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Pagnucco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, Mattia Demitri, Alessandra Ferrari; PERUGIA: Daniela Francisci, Giuseppe De Socio, Elisabetta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Schiaroli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; REGGIO EMILIA: Elisa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Garlassi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, Romina Corsini; ROMA: Roberta Gagliardini, Marisa Fusto, Loredana Sarmati, Vincenzo Malagnino, Tiziana Mulas, Mirko Compagno, Carlo Torti, Simona Di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Giambenedetto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, Silvia Lamonica, Pierluigi Salvo; SANREMO: Giovanni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Cenderello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, Rachele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Pincino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, Davide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Laurenda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; SASSARI: Giordano Madeddu, Andrea De Vito; SIENA: Mario Tumbarello, Massimiliano Fabbiani, Francesca Panza, Ilaria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Rancan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; TORINO: Giovanni Di Perri, Stefano Bonora, Micol Ferrara, Andrea Calcagno, Silvia Fantino, Giancarlo Orofino, Guido Calleri, Marta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Guastavigna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; VERONA: Stefano Nardi, Marta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Fiscon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;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</a:pPr>
            <a:r>
              <a:rPr lang="it-IT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SUPPORTED BY: 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ViiV</a:t>
            </a:r>
            <a:r>
              <a:rPr lang="it-IT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 Healthcare, Gilead Sciences, MSD, Janssen-</a:t>
            </a:r>
            <a:r>
              <a:rPr lang="it-IT" sz="10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 pitchFamily="2" charset="77"/>
              </a:rPr>
              <a:t>Cilag</a:t>
            </a:r>
            <a:endParaRPr lang="it-IT" sz="1050" dirty="0">
              <a:solidFill>
                <a:schemeClr val="tx1">
                  <a:lumMod val="85000"/>
                  <a:lumOff val="15000"/>
                </a:schemeClr>
              </a:solidFill>
              <a:latin typeface="Gibson SemBd" panose="02000000000000000000" pitchFamily="2" charset="77"/>
            </a:endParaRPr>
          </a:p>
          <a:p>
            <a:pPr algn="just">
              <a:lnSpc>
                <a:spcPct val="150000"/>
              </a:lnSpc>
              <a:buClr>
                <a:schemeClr val="bg1"/>
              </a:buClr>
            </a:pPr>
            <a:endParaRPr lang="en-US" sz="1600" b="1" dirty="0">
              <a:solidFill>
                <a:srgbClr val="0A4683"/>
              </a:solidFill>
              <a:latin typeface="Gibson SemBd" panose="02000000000000000000" pitchFamily="2" charset="77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D369918C-EAF4-5414-5FE8-0AA833272A7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626" y="181106"/>
            <a:ext cx="1237701" cy="10467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5" name="Immagine 4" descr="Immagine che contiene modello, quadrato, testo, pixel&#10;&#10;Il contenuto generato dall'IA potrebbe non essere corretto.">
            <a:extLst>
              <a:ext uri="{FF2B5EF4-FFF2-40B4-BE49-F238E27FC236}">
                <a16:creationId xmlns:a16="http://schemas.microsoft.com/office/drawing/2014/main" id="{B938235B-3F50-A80E-1685-6D03D0B6C0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774" y="174901"/>
            <a:ext cx="1052946" cy="1052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610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7D2F886E-8FE0-2B8F-A034-A684CD3B01DF}"/>
              </a:ext>
            </a:extLst>
          </p:cNvPr>
          <p:cNvSpPr txBox="1"/>
          <p:nvPr/>
        </p:nvSpPr>
        <p:spPr>
          <a:xfrm>
            <a:off x="731838" y="2986559"/>
            <a:ext cx="63559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chemeClr val="bg1"/>
                </a:solidFill>
                <a:latin typeface="Gibson" panose="02000000000000000000" pitchFamily="2" charset="77"/>
              </a:rPr>
              <a:t>Thank you</a:t>
            </a:r>
            <a:endParaRPr lang="de-DE" sz="4000" b="1" dirty="0">
              <a:latin typeface="Gibson" panose="02000000000000000000" pitchFamily="2" charset="77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AE03BE2F-1F89-D8B9-9B5D-A62FCCA6F5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1271" y="5622045"/>
            <a:ext cx="1237701" cy="10467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013672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E53F681-6283-4946-9E9A-8EAB7D4CE5A8}"/>
              </a:ext>
            </a:extLst>
          </p:cNvPr>
          <p:cNvSpPr txBox="1">
            <a:spLocks/>
          </p:cNvSpPr>
          <p:nvPr/>
        </p:nvSpPr>
        <p:spPr>
          <a:xfrm>
            <a:off x="697386" y="1709530"/>
            <a:ext cx="11267502" cy="45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buClr>
                <a:schemeClr val="bg1"/>
              </a:buClr>
            </a:pPr>
            <a:r>
              <a:rPr lang="en-US" sz="3200" b="1" dirty="0">
                <a:solidFill>
                  <a:srgbClr val="0A4683"/>
                </a:solidFill>
                <a:latin typeface="Gibson SemBd" panose="02000000000000000000" pitchFamily="2" charset="77"/>
              </a:rPr>
              <a:t>Declaration of interest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</a:pPr>
            <a:r>
              <a:rPr lang="en-US" sz="2400" dirty="0">
                <a:solidFill>
                  <a:srgbClr val="0A4683"/>
                </a:solidFill>
                <a:latin typeface="Gibson" panose="02000000000000000000" pitchFamily="2" charset="77"/>
              </a:rPr>
              <a:t>I do not have an affiliation (financial or otherwise) with pharmaceutical,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</a:pPr>
            <a:r>
              <a:rPr lang="en-US" sz="2400" dirty="0">
                <a:solidFill>
                  <a:srgbClr val="0A4683"/>
                </a:solidFill>
                <a:latin typeface="Gibson" panose="02000000000000000000" pitchFamily="2" charset="77"/>
              </a:rPr>
              <a:t>medical device or communications organisation.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</a:pPr>
            <a:endParaRPr lang="en-US" sz="2400" dirty="0">
              <a:solidFill>
                <a:srgbClr val="0A4683"/>
              </a:solidFill>
              <a:latin typeface="Gibson" panose="02000000000000000000" pitchFamily="2" charset="77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8D84A571-F4FC-F3E8-45F5-A63D466194B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1271" y="5622045"/>
            <a:ext cx="1237701" cy="10467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162052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E53F681-6283-4946-9E9A-8EAB7D4CE5A8}"/>
              </a:ext>
            </a:extLst>
          </p:cNvPr>
          <p:cNvSpPr txBox="1">
            <a:spLocks/>
          </p:cNvSpPr>
          <p:nvPr/>
        </p:nvSpPr>
        <p:spPr>
          <a:xfrm>
            <a:off x="728870" y="1734980"/>
            <a:ext cx="10681252" cy="40008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bg1"/>
              </a:buClr>
            </a:pPr>
            <a:r>
              <a:rPr lang="en-US" sz="3200" b="1" dirty="0">
                <a:solidFill>
                  <a:srgbClr val="0A4683"/>
                </a:solidFill>
                <a:latin typeface="Gibson SemBd" panose="02000000000000000000" pitchFamily="2" charset="77"/>
              </a:rPr>
              <a:t>Background </a:t>
            </a:r>
          </a:p>
          <a:p>
            <a:pPr marL="342900" indent="-342900"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In the BRIGHTE trial, the virologic response to fostemsavir was 79% (randomized cohort) and 59% (non-randomized cohort) at the observed analysis, 60% (randomized cohort) and 37% (non-randomized cohort) in the intention-to-treat population at week 96</a:t>
            </a:r>
            <a:r>
              <a:rPr lang="en-US" sz="200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1</a:t>
            </a:r>
          </a:p>
          <a:p>
            <a:pPr marL="342900" indent="-342900"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Through week 96 and 240, BRIGHTE trial showed a maintenance in virologic response, sustained improvement in immunological response (increase in CD4+ T-cell count) and good tolerability to treatment with fostemsavir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D84AAEF-071D-A108-0B49-F06AEC113871}"/>
              </a:ext>
            </a:extLst>
          </p:cNvPr>
          <p:cNvSpPr txBox="1"/>
          <p:nvPr/>
        </p:nvSpPr>
        <p:spPr>
          <a:xfrm>
            <a:off x="393590" y="6234655"/>
            <a:ext cx="1024393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1. M. </a:t>
            </a:r>
            <a:r>
              <a:rPr lang="en-US" sz="1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Lataillade</a:t>
            </a:r>
            <a:r>
              <a:rPr lang="en-US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al., 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Safety and efficacy of the HIV-1 attachment inhibitor prodrug </a:t>
            </a:r>
            <a:r>
              <a:rPr lang="en-US" sz="1100" i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fostemsavir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 heavily treatment-experienced individuals: week 96 results of the phase 3 BRIGHTE study. </a:t>
            </a:r>
            <a:r>
              <a:rPr lang="en-US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Lancet HIV, 2020</a:t>
            </a:r>
            <a:endParaRPr lang="en-US" sz="11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79348C4A-D5AC-496E-69FF-2C21FFC4B8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1271" y="5622045"/>
            <a:ext cx="1237701" cy="10467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28894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92E0B2-0009-690A-0C6E-207095269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B7BB402E-A917-9E64-3D76-44F756117197}"/>
              </a:ext>
            </a:extLst>
          </p:cNvPr>
          <p:cNvSpPr txBox="1">
            <a:spLocks/>
          </p:cNvSpPr>
          <p:nvPr/>
        </p:nvSpPr>
        <p:spPr>
          <a:xfrm>
            <a:off x="728870" y="1683026"/>
            <a:ext cx="10681252" cy="398002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buClr>
                <a:schemeClr val="bg1"/>
              </a:buClr>
            </a:pPr>
            <a:r>
              <a:rPr lang="en-US" sz="3200" b="1" dirty="0">
                <a:solidFill>
                  <a:srgbClr val="0A4683"/>
                </a:solidFill>
                <a:latin typeface="Gibson SemBd" panose="02000000000000000000"/>
              </a:rPr>
              <a:t>Objective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</a:pPr>
            <a:endParaRPr lang="en-US" sz="2500" b="1" dirty="0">
              <a:solidFill>
                <a:srgbClr val="0A4683"/>
              </a:solidFill>
              <a:latin typeface="Gibson SemBd" panose="02000000000000000000"/>
            </a:endParaRPr>
          </a:p>
          <a:p>
            <a:pPr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To assess the virological outcomes of fostemsavir-containing regimens in people with 4-class drug-resistant HIV (4DR-PWH) in a real-life setting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9E5D6E78-4913-8867-F27A-71B7601F9B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1271" y="5622045"/>
            <a:ext cx="1237701" cy="10467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374876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CA7E4-7544-40A4-8894-2DBF5816D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85030DF4-AC88-16E8-9890-100D21616949}"/>
              </a:ext>
            </a:extLst>
          </p:cNvPr>
          <p:cNvSpPr txBox="1">
            <a:spLocks/>
          </p:cNvSpPr>
          <p:nvPr/>
        </p:nvSpPr>
        <p:spPr>
          <a:xfrm>
            <a:off x="728870" y="1752759"/>
            <a:ext cx="10681252" cy="459608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bg1"/>
              </a:buClr>
            </a:pPr>
            <a:r>
              <a:rPr lang="en-US" sz="3200" b="1" dirty="0">
                <a:solidFill>
                  <a:srgbClr val="0A4683"/>
                </a:solidFill>
                <a:latin typeface="Gibson SemBd" panose="02000000000000000000"/>
              </a:rPr>
              <a:t>Material and Methods</a:t>
            </a:r>
            <a:endParaRPr lang="en-US" sz="1600" b="1" dirty="0">
              <a:solidFill>
                <a:srgbClr val="0A4683"/>
              </a:solidFill>
              <a:latin typeface="Gibson SemBd" panose="02000000000000000000"/>
            </a:endParaRPr>
          </a:p>
          <a:p>
            <a:pPr marL="342900" indent="-342900"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PRESTIGIO Registry: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Italian registry which collects clinical and laboratory data on individuals with documented genotypic resistance to:</a:t>
            </a:r>
          </a:p>
          <a:p>
            <a:pPr marL="720000" indent="-3429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nucleoside reverse transcriptase inhibitors (NRTIs)</a:t>
            </a:r>
          </a:p>
          <a:p>
            <a:pPr marL="720000" indent="-3429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non-NRTIs (NNRTIs)</a:t>
            </a:r>
          </a:p>
          <a:p>
            <a:pPr marL="720000" indent="-3429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protease inhibitors (PIs)</a:t>
            </a:r>
          </a:p>
          <a:p>
            <a:pPr marL="720000" indent="-3429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integrase strand transfer inhibitors (INSTIs) or virological failure to an INSTI-based regimen in absence of mutations</a:t>
            </a:r>
          </a:p>
          <a:p>
            <a:pPr marL="342900" indent="-342900"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Follow-up: from date of fostemsavir initiation (baseline) until treatment discontinuation for any cause, loss-to-follow-up, death or last visit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C9F4F47F-836B-2623-4D00-8DEA092775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1271" y="5622045"/>
            <a:ext cx="1237701" cy="10467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144935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5B5B3E-7805-C114-406C-44355B669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FB82088D-70A1-1712-2894-878C6F5822FA}"/>
              </a:ext>
            </a:extLst>
          </p:cNvPr>
          <p:cNvSpPr txBox="1">
            <a:spLocks/>
          </p:cNvSpPr>
          <p:nvPr/>
        </p:nvSpPr>
        <p:spPr>
          <a:xfrm>
            <a:off x="728870" y="1639382"/>
            <a:ext cx="10681252" cy="452681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buClr>
                <a:schemeClr val="bg1"/>
              </a:buClr>
            </a:pPr>
            <a:r>
              <a:rPr lang="en-US" sz="3200" b="1" dirty="0">
                <a:solidFill>
                  <a:srgbClr val="0A4683"/>
                </a:solidFill>
                <a:latin typeface="Gibson SemBd" panose="02000000000000000000"/>
              </a:rPr>
              <a:t>Definitions and statistical analysis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Gibson SemBd" panose="02000000000000000000"/>
            </a:endParaRPr>
          </a:p>
          <a:p>
            <a:pPr marL="342900" indent="-342900"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Virological suppression (VS):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≥1 viral load (VL) &lt;50 copies/mL in individuals with a baseline VL ≥50 copies/mL</a:t>
            </a:r>
          </a:p>
          <a:p>
            <a:pPr marL="342900" indent="-342900"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Virological failure (VF):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≥2 consecutive VLs ≥50 copies/mL or ≥1 VL ≥1000 copies/mL, or failure to achieve VS in viremic individuals at baseline</a:t>
            </a:r>
          </a:p>
          <a:p>
            <a:pPr marL="342900" indent="-342900" algn="just"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ibson SemBd" panose="02000000000000000000"/>
              </a:rPr>
              <a:t>Kaplan-Meier curve and cumulative incidence function estimated probabilities of fostemsavir retention and VS, respectively. CD4+ and CD4+/CD8+ variation assessed using Wilcoxon signed-rank test. Data were reported as median (IQR) or frequency (%)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17AC19C8-3C15-F130-7E88-75D374350E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1271" y="5622045"/>
            <a:ext cx="1237701" cy="10467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191128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45318-DEA0-3828-4862-FB57341C1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F11C8D0-3598-EF9E-6F66-2BBAB31C1367}"/>
              </a:ext>
            </a:extLst>
          </p:cNvPr>
          <p:cNvSpPr txBox="1">
            <a:spLocks/>
          </p:cNvSpPr>
          <p:nvPr/>
        </p:nvSpPr>
        <p:spPr>
          <a:xfrm>
            <a:off x="636330" y="1183300"/>
            <a:ext cx="10681252" cy="76922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sz="3200" b="1" dirty="0">
                <a:solidFill>
                  <a:srgbClr val="0A4683"/>
                </a:solidFill>
                <a:latin typeface="Gibson SemBd" panose="02000000000000000000" pitchFamily="2" charset="77"/>
              </a:rPr>
              <a:t>4DR-PWH characteristics</a:t>
            </a: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4B52D3B6-6FC2-2000-EB3E-D7ED397C43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930103"/>
              </p:ext>
            </p:extLst>
          </p:nvPr>
        </p:nvGraphicFramePr>
        <p:xfrm>
          <a:off x="1028254" y="1908138"/>
          <a:ext cx="9897403" cy="46949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59318">
                  <a:extLst>
                    <a:ext uri="{9D8B030D-6E8A-4147-A177-3AD203B41FA5}">
                      <a16:colId xmlns:a16="http://schemas.microsoft.com/office/drawing/2014/main" val="3787030711"/>
                    </a:ext>
                  </a:extLst>
                </a:gridCol>
                <a:gridCol w="2789501">
                  <a:extLst>
                    <a:ext uri="{9D8B030D-6E8A-4147-A177-3AD203B41FA5}">
                      <a16:colId xmlns:a16="http://schemas.microsoft.com/office/drawing/2014/main" val="2408861557"/>
                    </a:ext>
                  </a:extLst>
                </a:gridCol>
                <a:gridCol w="3048584">
                  <a:extLst>
                    <a:ext uri="{9D8B030D-6E8A-4147-A177-3AD203B41FA5}">
                      <a16:colId xmlns:a16="http://schemas.microsoft.com/office/drawing/2014/main" val="207655898"/>
                    </a:ext>
                  </a:extLst>
                </a:gridCol>
              </a:tblGrid>
              <a:tr h="6362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 kern="0" dirty="0">
                          <a:solidFill>
                            <a:schemeClr val="tx1"/>
                          </a:solidFill>
                          <a:effectLst/>
                        </a:rPr>
                        <a:t>CHARACTERISTICS</a:t>
                      </a:r>
                      <a:endParaRPr lang="it-IT" sz="18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0" dirty="0">
                          <a:solidFill>
                            <a:schemeClr val="tx1"/>
                          </a:solidFill>
                          <a:effectLst/>
                        </a:rPr>
                        <a:t>HIVRNA ≥ 50 cp/mL at BL*</a:t>
                      </a:r>
                      <a:endParaRPr lang="it-IT" sz="18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0" dirty="0">
                          <a:solidFill>
                            <a:schemeClr val="tx1"/>
                          </a:solidFill>
                          <a:effectLst/>
                        </a:rPr>
                        <a:t>n=40</a:t>
                      </a:r>
                      <a:endParaRPr lang="it-IT" sz="18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0" dirty="0">
                          <a:solidFill>
                            <a:schemeClr val="tx1"/>
                          </a:solidFill>
                          <a:effectLst/>
                        </a:rPr>
                        <a:t>HIVRNA &lt; 50 cp/mL at BL*</a:t>
                      </a:r>
                      <a:endParaRPr lang="it-IT" sz="18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0" dirty="0">
                          <a:solidFill>
                            <a:schemeClr val="tx1"/>
                          </a:solidFill>
                          <a:effectLst/>
                        </a:rPr>
                        <a:t>n=12</a:t>
                      </a:r>
                      <a:endParaRPr lang="it-IT" sz="18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363511"/>
                  </a:ext>
                </a:extLst>
              </a:tr>
              <a:tr h="368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Age </a:t>
                      </a:r>
                      <a:r>
                        <a:rPr lang="it-IT" sz="1600" kern="0" dirty="0" err="1">
                          <a:solidFill>
                            <a:schemeClr val="tx1"/>
                          </a:solidFill>
                          <a:effectLst/>
                        </a:rPr>
                        <a:t>at</a:t>
                      </a: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 BL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55.8 (47.9-60.1)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60.5 (42.6-66.1)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4166464"/>
                  </a:ext>
                </a:extLst>
              </a:tr>
              <a:tr h="368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Gender </a:t>
                      </a:r>
                      <a:r>
                        <a:rPr lang="it-IT" sz="1600" kern="0" dirty="0" err="1">
                          <a:solidFill>
                            <a:schemeClr val="tx1"/>
                          </a:solidFill>
                          <a:effectLst/>
                        </a:rPr>
                        <a:t>at</a:t>
                      </a: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 BL </a:t>
                      </a:r>
                      <a:r>
                        <a:rPr lang="it-IT" sz="1600" b="0" kern="0" dirty="0">
                          <a:solidFill>
                            <a:schemeClr val="tx1"/>
                          </a:solidFill>
                          <a:effectLst/>
                        </a:rPr>
                        <a:t>(male)</a:t>
                      </a:r>
                      <a:endParaRPr lang="it-IT" sz="16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33 (82.5%)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9 (75%)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0073575"/>
                  </a:ext>
                </a:extLst>
              </a:tr>
              <a:tr h="368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Years of HIV </a:t>
                      </a:r>
                      <a:r>
                        <a:rPr lang="it-IT" sz="1600" kern="0" dirty="0" err="1">
                          <a:solidFill>
                            <a:schemeClr val="tx1"/>
                          </a:solidFill>
                          <a:effectLst/>
                        </a:rPr>
                        <a:t>at</a:t>
                      </a: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 BL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27.0 (22.6-33.2)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33.7 (31.5-35.6)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1658051"/>
                  </a:ext>
                </a:extLst>
              </a:tr>
              <a:tr h="368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Years of ART </a:t>
                      </a:r>
                      <a:r>
                        <a:rPr lang="it-IT" sz="1600" kern="0" dirty="0" err="1">
                          <a:solidFill>
                            <a:schemeClr val="tx1"/>
                          </a:solidFill>
                          <a:effectLst/>
                        </a:rPr>
                        <a:t>at</a:t>
                      </a: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 BL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>
                          <a:solidFill>
                            <a:schemeClr val="tx1"/>
                          </a:solidFill>
                          <a:effectLst/>
                        </a:rPr>
                        <a:t>25.2 (19.6-28.5)</a:t>
                      </a:r>
                      <a:endParaRPr lang="it-IT" sz="16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28.9 (26.4-30.2)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8400627"/>
                  </a:ext>
                </a:extLst>
              </a:tr>
              <a:tr h="368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Nadir CD4+ </a:t>
                      </a:r>
                      <a:r>
                        <a:rPr lang="it-IT" sz="1600" kern="0" dirty="0" err="1">
                          <a:solidFill>
                            <a:schemeClr val="tx1"/>
                          </a:solidFill>
                          <a:effectLst/>
                        </a:rPr>
                        <a:t>at</a:t>
                      </a: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 BL </a:t>
                      </a:r>
                      <a:r>
                        <a:rPr lang="it-IT" sz="1600" b="0" kern="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it-IT" sz="1600" b="0" kern="0" dirty="0" err="1">
                          <a:solidFill>
                            <a:schemeClr val="tx1"/>
                          </a:solidFill>
                          <a:effectLst/>
                        </a:rPr>
                        <a:t>cells</a:t>
                      </a:r>
                      <a:r>
                        <a:rPr lang="it-IT" sz="1600" b="0" kern="0" dirty="0">
                          <a:solidFill>
                            <a:schemeClr val="tx1"/>
                          </a:solidFill>
                          <a:effectLst/>
                        </a:rPr>
                        <a:t>/mm3)</a:t>
                      </a:r>
                      <a:endParaRPr lang="it-IT" sz="16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>
                          <a:solidFill>
                            <a:schemeClr val="tx1"/>
                          </a:solidFill>
                          <a:effectLst/>
                        </a:rPr>
                        <a:t>70 (7-152)</a:t>
                      </a:r>
                      <a:endParaRPr lang="it-IT" sz="16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173 (46-245)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6848631"/>
                  </a:ext>
                </a:extLst>
              </a:tr>
              <a:tr h="368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HIVRNA </a:t>
                      </a:r>
                      <a:r>
                        <a:rPr lang="it-IT" sz="1600" kern="0" dirty="0" err="1">
                          <a:solidFill>
                            <a:schemeClr val="tx1"/>
                          </a:solidFill>
                          <a:effectLst/>
                        </a:rPr>
                        <a:t>at</a:t>
                      </a: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 BL </a:t>
                      </a:r>
                      <a:r>
                        <a:rPr lang="it-IT" sz="1600" b="0" kern="0" dirty="0">
                          <a:solidFill>
                            <a:schemeClr val="tx1"/>
                          </a:solidFill>
                          <a:effectLst/>
                        </a:rPr>
                        <a:t>(copies/</a:t>
                      </a:r>
                      <a:r>
                        <a:rPr lang="it-IT" sz="1600" b="0" kern="0" dirty="0" err="1">
                          <a:solidFill>
                            <a:schemeClr val="tx1"/>
                          </a:solidFill>
                          <a:effectLst/>
                        </a:rPr>
                        <a:t>mL</a:t>
                      </a:r>
                      <a:r>
                        <a:rPr lang="it-IT" sz="1600" b="0" kern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it-IT" sz="16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>
                          <a:solidFill>
                            <a:schemeClr val="tx1"/>
                          </a:solidFill>
                          <a:effectLst/>
                        </a:rPr>
                        <a:t>1149.5 (122-60182)</a:t>
                      </a:r>
                      <a:endParaRPr lang="it-IT" sz="16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&lt;</a:t>
                      </a:r>
                      <a:r>
                        <a:rPr lang="it-IT" sz="1600" kern="100" baseline="0" dirty="0">
                          <a:solidFill>
                            <a:schemeClr val="tx1"/>
                          </a:solidFill>
                          <a:effectLst/>
                        </a:rPr>
                        <a:t> 20</a:t>
                      </a:r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 (0.9-27.5)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7311933"/>
                  </a:ext>
                </a:extLst>
              </a:tr>
              <a:tr h="368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</a:rPr>
                        <a:t>CD4+ at BL </a:t>
                      </a:r>
                      <a:r>
                        <a:rPr lang="en-US" sz="1600" b="0" kern="0" dirty="0">
                          <a:solidFill>
                            <a:schemeClr val="tx1"/>
                          </a:solidFill>
                          <a:effectLst/>
                        </a:rPr>
                        <a:t>(cells/mm3)</a:t>
                      </a:r>
                      <a:endParaRPr lang="it-IT" sz="16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>
                          <a:solidFill>
                            <a:schemeClr val="tx1"/>
                          </a:solidFill>
                          <a:effectLst/>
                        </a:rPr>
                        <a:t>275 (150-700)</a:t>
                      </a:r>
                      <a:endParaRPr lang="it-IT" sz="16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686.5 (212-948)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1100457"/>
                  </a:ext>
                </a:extLst>
              </a:tr>
              <a:tr h="368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</a:rPr>
                        <a:t>CD8+ at BL </a:t>
                      </a:r>
                      <a:r>
                        <a:rPr lang="en-US" sz="1600" b="0" kern="0" dirty="0">
                          <a:solidFill>
                            <a:schemeClr val="tx1"/>
                          </a:solidFill>
                          <a:effectLst/>
                        </a:rPr>
                        <a:t>(cells/mm3)</a:t>
                      </a:r>
                      <a:endParaRPr lang="it-IT" sz="16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>
                          <a:solidFill>
                            <a:schemeClr val="tx1"/>
                          </a:solidFill>
                          <a:effectLst/>
                        </a:rPr>
                        <a:t>870 (520-1425)</a:t>
                      </a:r>
                      <a:endParaRPr lang="it-IT" sz="16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1154 (779-1563)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7751916"/>
                  </a:ext>
                </a:extLst>
              </a:tr>
              <a:tr h="368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CD4+/CD8+ </a:t>
                      </a:r>
                      <a:r>
                        <a:rPr lang="it-IT" sz="1600" kern="0" dirty="0" err="1">
                          <a:solidFill>
                            <a:schemeClr val="tx1"/>
                          </a:solidFill>
                          <a:effectLst/>
                        </a:rPr>
                        <a:t>at</a:t>
                      </a: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 BL</a:t>
                      </a:r>
                      <a:endParaRPr lang="it-IT" sz="16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0.32 (0.16-0.54)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0.86 (0.47-1.1)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722438"/>
                  </a:ext>
                </a:extLst>
              </a:tr>
              <a:tr h="368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b="1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History of AIDS </a:t>
                      </a:r>
                      <a:r>
                        <a:rPr lang="it-IT" sz="1600" b="1" kern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</a:t>
                      </a:r>
                      <a:r>
                        <a:rPr lang="it-IT" sz="1600" b="1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BL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 (42.5%)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(33.3%)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8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0" dirty="0">
                          <a:solidFill>
                            <a:schemeClr val="tx1"/>
                          </a:solidFill>
                          <a:effectLst/>
                        </a:rPr>
                        <a:t>FTR duration </a:t>
                      </a:r>
                      <a:r>
                        <a:rPr lang="it-IT" sz="1600" b="0" kern="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it-IT" sz="1600" b="0" kern="0" dirty="0" err="1">
                          <a:solidFill>
                            <a:schemeClr val="tx1"/>
                          </a:solidFill>
                          <a:effectLst/>
                        </a:rPr>
                        <a:t>months</a:t>
                      </a:r>
                      <a:r>
                        <a:rPr lang="it-IT" sz="1600" b="0" kern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it-IT" sz="16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>
                          <a:solidFill>
                            <a:schemeClr val="tx1"/>
                          </a:solidFill>
                          <a:effectLst/>
                        </a:rPr>
                        <a:t>24.4 (12.1-45.3)</a:t>
                      </a:r>
                      <a:endParaRPr lang="it-IT" sz="16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600" kern="100" dirty="0">
                          <a:solidFill>
                            <a:schemeClr val="tx1"/>
                          </a:solidFill>
                          <a:effectLst/>
                        </a:rPr>
                        <a:t>10.7 (6.7-16.0)</a:t>
                      </a:r>
                      <a:endParaRPr lang="it-IT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488449"/>
                  </a:ext>
                </a:extLst>
              </a:tr>
            </a:tbl>
          </a:graphicData>
        </a:graphic>
      </p:graphicFrame>
      <p:pic>
        <p:nvPicPr>
          <p:cNvPr id="2" name="Immagine 1">
            <a:extLst>
              <a:ext uri="{FF2B5EF4-FFF2-40B4-BE49-F238E27FC236}">
                <a16:creationId xmlns:a16="http://schemas.microsoft.com/office/drawing/2014/main" id="{07CAF534-C8F2-4CE4-D734-71C50E39B2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626" y="181106"/>
            <a:ext cx="1237701" cy="10467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6" name="Rettangolo 5"/>
          <p:cNvSpPr/>
          <p:nvPr/>
        </p:nvSpPr>
        <p:spPr>
          <a:xfrm>
            <a:off x="957187" y="6558687"/>
            <a:ext cx="2730235" cy="2993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ts val="700"/>
              </a:spcBef>
              <a:spcAft>
                <a:spcPts val="800"/>
              </a:spcAft>
              <a:buClr>
                <a:schemeClr val="tx1"/>
              </a:buClr>
            </a:pPr>
            <a:r>
              <a:rPr lang="en-US" sz="1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*Data reported as median (IQR) or frequency (%)</a:t>
            </a:r>
          </a:p>
        </p:txBody>
      </p:sp>
    </p:spTree>
    <p:extLst>
      <p:ext uri="{BB962C8B-B14F-4D97-AF65-F5344CB8AC3E}">
        <p14:creationId xmlns:p14="http://schemas.microsoft.com/office/powerpoint/2010/main" val="1436191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45318-DEA0-3828-4862-FB57341C1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F11C8D0-3598-EF9E-6F66-2BBAB31C1367}"/>
              </a:ext>
            </a:extLst>
          </p:cNvPr>
          <p:cNvSpPr txBox="1">
            <a:spLocks/>
          </p:cNvSpPr>
          <p:nvPr/>
        </p:nvSpPr>
        <p:spPr>
          <a:xfrm>
            <a:off x="636330" y="1288807"/>
            <a:ext cx="11370140" cy="76922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sz="3200" b="1" dirty="0">
                <a:solidFill>
                  <a:srgbClr val="0A4683"/>
                </a:solidFill>
                <a:latin typeface="Gibson SemBd" panose="02000000000000000000" pitchFamily="2" charset="77"/>
              </a:rPr>
              <a:t>High resistance to antiretrovirals at baseline </a:t>
            </a:r>
            <a:r>
              <a:rPr lang="en-US" sz="2000" b="1" dirty="0">
                <a:solidFill>
                  <a:srgbClr val="0A4683"/>
                </a:solidFill>
                <a:latin typeface="Gibson SemBd" panose="02000000000000000000" pitchFamily="2" charset="77"/>
              </a:rPr>
              <a:t>(Stanford </a:t>
            </a:r>
            <a:r>
              <a:rPr lang="en-US" sz="2000" b="1" dirty="0" err="1">
                <a:solidFill>
                  <a:srgbClr val="0A4683"/>
                </a:solidFill>
                <a:latin typeface="Gibson SemBd" panose="02000000000000000000" pitchFamily="2" charset="77"/>
              </a:rPr>
              <a:t>HIVdb</a:t>
            </a:r>
            <a:r>
              <a:rPr lang="en-US" sz="2000" b="1" dirty="0">
                <a:solidFill>
                  <a:srgbClr val="0A4683"/>
                </a:solidFill>
                <a:latin typeface="Gibson SemBd" panose="02000000000000000000" pitchFamily="2" charset="77"/>
              </a:rPr>
              <a:t> score &gt;60)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07CAF534-C8F2-4CE4-D734-71C50E39B2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626" y="181106"/>
            <a:ext cx="1237701" cy="10467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0765360"/>
              </p:ext>
            </p:extLst>
          </p:nvPr>
        </p:nvGraphicFramePr>
        <p:xfrm>
          <a:off x="772984" y="2094176"/>
          <a:ext cx="10407944" cy="4624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51777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B59E1-37CB-08E7-D620-F861518CE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B45E8B53-93E6-118B-657F-6DCE6598A55E}"/>
              </a:ext>
            </a:extLst>
          </p:cNvPr>
          <p:cNvSpPr txBox="1">
            <a:spLocks/>
          </p:cNvSpPr>
          <p:nvPr/>
        </p:nvSpPr>
        <p:spPr>
          <a:xfrm>
            <a:off x="636330" y="1256248"/>
            <a:ext cx="10681252" cy="76922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sz="3200" b="1" dirty="0">
                <a:solidFill>
                  <a:srgbClr val="0A4683"/>
                </a:solidFill>
                <a:latin typeface="Gibson SemBd" panose="02000000000000000000" pitchFamily="2" charset="77"/>
              </a:rPr>
              <a:t>Drugs associated to FTR at baseline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5088087A-CAD7-6A6D-B88A-6461C46CFB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626" y="181106"/>
            <a:ext cx="1237701" cy="10467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graphicFrame>
        <p:nvGraphicFramePr>
          <p:cNvPr id="12" name="Grafico 11">
            <a:extLst>
              <a:ext uri="{FF2B5EF4-FFF2-40B4-BE49-F238E27FC236}">
                <a16:creationId xmlns:a16="http://schemas.microsoft.com/office/drawing/2014/main" id="{997EC558-23E5-4AD9-A081-DF9EBD8F1D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002834"/>
              </p:ext>
            </p:extLst>
          </p:nvPr>
        </p:nvGraphicFramePr>
        <p:xfrm>
          <a:off x="1640897" y="2042737"/>
          <a:ext cx="8910206" cy="4613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2305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3297</TotalTime>
  <Words>1762</Words>
  <Application>Microsoft Office PowerPoint</Application>
  <PresentationFormat>Widescreen</PresentationFormat>
  <Paragraphs>186</Paragraphs>
  <Slides>15</Slides>
  <Notes>13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Aptos</vt:lpstr>
      <vt:lpstr>Arial</vt:lpstr>
      <vt:lpstr>Calibri</vt:lpstr>
      <vt:lpstr>Calibri Light</vt:lpstr>
      <vt:lpstr>Gibson</vt:lpstr>
      <vt:lpstr>Gibson SemBd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Royal College of Obstreticians and Gynaecologists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Cross</dc:creator>
  <cp:lastModifiedBy>Rebecka Papaioannu</cp:lastModifiedBy>
  <cp:revision>301</cp:revision>
  <dcterms:created xsi:type="dcterms:W3CDTF">2020-01-14T13:33:09Z</dcterms:created>
  <dcterms:modified xsi:type="dcterms:W3CDTF">2025-10-17T12:06:40Z</dcterms:modified>
</cp:coreProperties>
</file>